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C2274-27FF-42D8-B09C-61FBEEA83C3C}" type="datetimeFigureOut">
              <a:rPr lang="th-TH" smtClean="0"/>
              <a:t>09/12/60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5C34E-28E0-4A41-A462-C3F266BEE7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296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23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4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1BABB-7651-4298-B5A1-B2FA7F18B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75FAD-91C6-448F-8128-7D816EEEA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A1CC5-ADA6-48CD-A7F4-C52C0C6D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C15A-5DDB-4BE5-A355-BAA9421869ED}" type="datetimeFigureOut">
              <a:rPr lang="th-TH" smtClean="0"/>
              <a:t>09/12/60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430AE-33F1-4DA0-9783-2152DD6B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BC86B-9D95-4E1A-A3E0-CEF8C8483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6F02-7068-4932-87E4-BC9150DF8D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7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1375A-7490-4DC2-83B9-E7C57964F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222987-1DAF-4FD3-8675-827638A83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2E051-1033-4213-8945-FDC4E19E6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C15A-5DDB-4BE5-A355-BAA9421869ED}" type="datetimeFigureOut">
              <a:rPr lang="th-TH" smtClean="0"/>
              <a:t>09/12/60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C1B13-10E7-429A-A460-FD8E50C3E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21CF6-D504-4595-9D2C-8B171DA3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6F02-7068-4932-87E4-BC9150DF8D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01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4978B3-EA13-4AAA-B081-6A670923F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F70B86-3066-4BB0-8CC9-3579D718B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049A0-9BE4-4F36-A4F3-5013F4546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C15A-5DDB-4BE5-A355-BAA9421869ED}" type="datetimeFigureOut">
              <a:rPr lang="th-TH" smtClean="0"/>
              <a:t>09/12/60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230CF-66C6-438F-B058-61B8D438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5BBA7-2B72-45D6-B6EC-E6ADD72DF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6F02-7068-4932-87E4-BC9150DF8D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414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52691-77D5-4A9A-885B-D3EF4C09C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66B6F-7D5D-40B8-9362-B0C45B3C5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7BBBF-7D22-473B-961C-31DF384ED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C15A-5DDB-4BE5-A355-BAA9421869ED}" type="datetimeFigureOut">
              <a:rPr lang="th-TH" smtClean="0"/>
              <a:t>09/12/60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818D5-FC7F-490E-B7FE-7F15986EC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31A62-7303-4EEC-A9DC-AC537DC8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6F02-7068-4932-87E4-BC9150DF8D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493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64F17-AAB0-45A6-81F4-649646F0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44F43-D368-4F7D-8595-A412065F7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B2D69-E3BD-4C62-B5FA-35012D786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C15A-5DDB-4BE5-A355-BAA9421869ED}" type="datetimeFigureOut">
              <a:rPr lang="th-TH" smtClean="0"/>
              <a:t>09/12/60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D6EFB-E274-471F-89B8-450FE63B8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14FAC-0E0C-4BF3-9CDB-4A0E87CD4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6F02-7068-4932-87E4-BC9150DF8D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721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258F4-FEC9-4E37-8F08-BC4B1F9A8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884AA-6A68-4AC4-A990-C819B3B5AA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0FEFE-51B6-4A82-BB76-24FCAC403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A10ED-B965-461F-A3CA-A366DC1B3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C15A-5DDB-4BE5-A355-BAA9421869ED}" type="datetimeFigureOut">
              <a:rPr lang="th-TH" smtClean="0"/>
              <a:t>09/12/60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8E984-5D5B-4178-B1E1-1ED33E853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30DC0-2926-4E52-BD3D-4563FD08B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6F02-7068-4932-87E4-BC9150DF8D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57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35702-22BA-4479-B489-7BDB4AD9D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BE266-E637-442C-879F-00CE058E3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7001A-A3E0-4E10-85CB-E21466AD8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4E2A7A-72E2-4078-9336-A85583B24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0D49E6-A70F-4135-93A5-4B83486D4C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896120-0E93-416D-B561-446AB367E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C15A-5DDB-4BE5-A355-BAA9421869ED}" type="datetimeFigureOut">
              <a:rPr lang="th-TH" smtClean="0"/>
              <a:t>09/12/60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1EEB8A-3B26-4D0A-9EA6-088B45F1C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8DCCE-35AC-4B2C-8F84-71C18071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6F02-7068-4932-87E4-BC9150DF8D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988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13AF6-0551-4DDE-B378-93BE8971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529A7-6F3B-4823-A7C3-C546BED8C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C15A-5DDB-4BE5-A355-BAA9421869ED}" type="datetimeFigureOut">
              <a:rPr lang="th-TH" smtClean="0"/>
              <a:t>09/12/60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EFCF1-B243-46CE-954E-5C5DF87DC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88C9A-04EB-421C-A4DA-7F28CB92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6F02-7068-4932-87E4-BC9150DF8D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965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6493F2-DC9C-4305-B20A-960AF9886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C15A-5DDB-4BE5-A355-BAA9421869ED}" type="datetimeFigureOut">
              <a:rPr lang="th-TH" smtClean="0"/>
              <a:t>09/12/60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D22-8C63-48C3-9106-D6642E99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863D1-F6F7-4FE7-9E5E-8F7D9CAC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6F02-7068-4932-87E4-BC9150DF8D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15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9BB2-6CA5-4F7D-A201-D2616347F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5ED18-CA3B-47B0-ABD9-F1ACDB41E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97EFC-0C26-4399-B99E-A72B09DD9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563D45-C127-4B12-A668-0C2999793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C15A-5DDB-4BE5-A355-BAA9421869ED}" type="datetimeFigureOut">
              <a:rPr lang="th-TH" smtClean="0"/>
              <a:t>09/12/60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56649-3DF9-47DC-AF97-EE399236A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5A3BE-CECD-4557-A722-2B415004C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6F02-7068-4932-87E4-BC9150DF8D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092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DB294-F451-4BF8-9F6D-1AE1A5D84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4B1AEB-925D-4BAF-809F-B0887044F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66FD8-010B-4DFE-907A-837516C81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5C324-D63D-4BFF-B7B5-A8EAB7C73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C15A-5DDB-4BE5-A355-BAA9421869ED}" type="datetimeFigureOut">
              <a:rPr lang="th-TH" smtClean="0"/>
              <a:t>09/12/60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EA09F-3AC3-4A34-B1FA-1F5E420B7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87C58-31F8-4F8E-8D58-DF87E726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6F02-7068-4932-87E4-BC9150DF8D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313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9E20D3-B8BD-4D30-9ADD-146211447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70B9D-6F25-4B7B-A421-405FE0E4F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6E4A8-C03B-423A-955C-3C3F5EBDF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5C15A-5DDB-4BE5-A355-BAA9421869ED}" type="datetimeFigureOut">
              <a:rPr lang="th-TH" smtClean="0"/>
              <a:t>09/12/60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FB2B1-761D-4302-BC99-4A74D3CBC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4A042-1D52-49EF-9FBD-970E1A8DE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A6F02-7068-4932-87E4-BC9150DF8D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931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55591" y="603605"/>
            <a:ext cx="93254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55591" y="80385"/>
            <a:ext cx="919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b="1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2</a:t>
            </a:r>
            <a:r>
              <a:rPr lang="th-TH" sz="2800" b="1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. การประกาศเขตส่งเสริมเพื่อกิจการอุตสาหกรรมในพื้นที่ </a:t>
            </a:r>
            <a:r>
              <a:rPr lang="en-US" sz="2800" b="1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EEC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1017" r="13054" b="9664"/>
          <a:stretch/>
        </p:blipFill>
        <p:spPr>
          <a:xfrm>
            <a:off x="207058" y="80384"/>
            <a:ext cx="1493679" cy="923925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E4F604F-02FC-4FBB-9393-E6BA9FD70DC8}"/>
              </a:ext>
            </a:extLst>
          </p:cNvPr>
          <p:cNvSpPr/>
          <p:nvPr/>
        </p:nvSpPr>
        <p:spPr>
          <a:xfrm>
            <a:off x="520475" y="1660404"/>
            <a:ext cx="1126503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78" indent="-457178">
              <a:buAutoNum type="arabicPeriod"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เมื่อวันที่ 6 กรกฎาคม 2560 ที่ประชุมคณะกรรมการนโยบายการพัฒนาระเบียงเศรษฐกิจพิเศษภาคตะวันออก </a:t>
            </a:r>
            <a:br>
              <a:rPr lang="en-US" sz="2800" dirty="0">
                <a:latin typeface="TH SarabunPSK" pitchFamily="34" charset="-34"/>
                <a:cs typeface="TH SarabunPSK" pitchFamily="34" charset="-34"/>
              </a:rPr>
            </a:b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ครั้งที่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/2560 มีมติเห็นชอบหลักเกณฑ์และเงื่อนไขในการจัดตั้งเขตส่งเสริมอุตสาหกรรมในพื้นที่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EEC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และรับทราบพื้นที่ที่จะประกาศเป็นเขตส่งเสริมในเบื้องต้น ในระยะแรกในปี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2560 – 2562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โดย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พื้นที่นิคมอุตสาหกรรมที่มีความพร้อมที่จะประกาศเป็นเขตส่งเสริมแห่งแรกคือนิคมอุตสาหกรรม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Smart Park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บริเวณนิคมอุตสาหกรรมมาบตาพุด พื้นที่ประมาณ 1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466 ไร่ สำหรับนิคมอุตสาหกรรมอื่น  สกรศ. จะประสานเพื่อกำหนดเป็นเขตส่งเสริม และจะเสนอในการประชุมครั้งต่อไป เพื่อให้สามารถระบุพื้นที่พร้อมลงทุนให้กับนักลงทุนที่สนใจทั้งไทยและต่างประเทศ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2.    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ต่อมา สกรศ.ได้จัดทำ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คู่มือการจัดตั้งการเขตส่งเสริม ในพื้นที่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EEC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เพื่อเป็นแนวทางและ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มาตรฐานการปฏิบัติงานของหน่วยงาน โดยผ่านการพิจารณาของที่ประชุม กรศ. ครั้งที่ 4/2560 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เมื่อวันที่ 9 สิงหาคม 2560 และ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กรศ.ครั้งที่ 5/2560 เมื่อวันที่ 20 ตุลาคม 2560 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D000773-2288-4A10-B208-4B828FEA5693}"/>
              </a:ext>
            </a:extLst>
          </p:cNvPr>
          <p:cNvSpPr/>
          <p:nvPr/>
        </p:nvSpPr>
        <p:spPr>
          <a:xfrm>
            <a:off x="515215" y="1075629"/>
            <a:ext cx="1119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3200" b="1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เรื่องเดิม</a:t>
            </a:r>
            <a:endParaRPr lang="en-US" sz="3200" u="sng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D67E3735-30DE-4A3C-BEB0-E67404BA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2A35-A359-4B27-A9D6-D65D82871BA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186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55591" y="603605"/>
            <a:ext cx="93254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55591" y="80385"/>
            <a:ext cx="919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th-TH" sz="2800" b="1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การประกาศเขตส่งเสริมเพื่อกิจการอุตสาหกรรมในพื้นที่ </a:t>
            </a:r>
            <a:r>
              <a:rPr lang="en-US" sz="2800" b="1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EEC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1017" r="13054" b="9664"/>
          <a:stretch/>
        </p:blipFill>
        <p:spPr>
          <a:xfrm>
            <a:off x="207058" y="80384"/>
            <a:ext cx="1162373" cy="718993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B19CF903-AB31-4CA8-8097-57B6E266B282}"/>
              </a:ext>
            </a:extLst>
          </p:cNvPr>
          <p:cNvSpPr/>
          <p:nvPr/>
        </p:nvSpPr>
        <p:spPr>
          <a:xfrm>
            <a:off x="178330" y="1356931"/>
            <a:ext cx="3454474" cy="54707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050" b="1" dirty="0">
                <a:latin typeface="Tahoma" pitchFamily="34" charset="0"/>
                <a:cs typeface="Tahoma" pitchFamily="34" charset="0"/>
              </a:rPr>
              <a:t>1.Smart Park</a:t>
            </a:r>
            <a:r>
              <a:rPr lang="th-TH" sz="1050" b="1" dirty="0">
                <a:latin typeface="Tahoma" pitchFamily="34" charset="0"/>
                <a:cs typeface="Tahoma" pitchFamily="34" charset="0"/>
              </a:rPr>
              <a:t> บริเวณนิคมฯมาบตาพุด จ.ระยอง พื้นที่ 1,466 ไร่ เงินลงทุน 85,973 ล้านบาท</a:t>
            </a:r>
          </a:p>
          <a:p>
            <a:r>
              <a:rPr lang="th-TH" sz="1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endParaRPr lang="th-TH" sz="11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050" b="1" dirty="0">
                <a:latin typeface="Tahoma" pitchFamily="34" charset="0"/>
                <a:cs typeface="Tahoma" pitchFamily="34" charset="0"/>
              </a:rPr>
              <a:t>2.</a:t>
            </a:r>
            <a:r>
              <a:rPr lang="th-TH" sz="1050" b="1" dirty="0">
                <a:latin typeface="Tahoma" pitchFamily="34" charset="0"/>
                <a:cs typeface="Tahoma" pitchFamily="34" charset="0"/>
              </a:rPr>
              <a:t>นิคมฯเหมราชอีส</a:t>
            </a:r>
            <a:r>
              <a:rPr lang="th-TH" sz="1050" b="1" dirty="0" err="1">
                <a:latin typeface="Tahoma" pitchFamily="34" charset="0"/>
                <a:cs typeface="Tahoma" pitchFamily="34" charset="0"/>
              </a:rPr>
              <a:t>เทิร์น</a:t>
            </a:r>
            <a:r>
              <a:rPr lang="th-TH" sz="1050" b="1" dirty="0">
                <a:latin typeface="Tahoma" pitchFamily="34" charset="0"/>
                <a:cs typeface="Tahoma" pitchFamily="34" charset="0"/>
              </a:rPr>
              <a:t>ซีบอร์ด4(</a:t>
            </a:r>
            <a:r>
              <a:rPr lang="en-US" sz="1050" b="1" dirty="0">
                <a:latin typeface="Tahoma" pitchFamily="34" charset="0"/>
                <a:cs typeface="Tahoma" pitchFamily="34" charset="0"/>
              </a:rPr>
              <a:t>HSIE 4)</a:t>
            </a:r>
            <a:r>
              <a:rPr lang="th-TH" sz="1050" b="1" dirty="0">
                <a:latin typeface="Tahoma" pitchFamily="34" charset="0"/>
                <a:cs typeface="Tahoma" pitchFamily="34" charset="0"/>
              </a:rPr>
              <a:t> ระยอง </a:t>
            </a:r>
          </a:p>
          <a:p>
            <a:r>
              <a:rPr lang="th-TH" sz="1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1050" b="1" dirty="0">
                <a:latin typeface="Tahoma" pitchFamily="34" charset="0"/>
                <a:cs typeface="Tahoma" pitchFamily="34" charset="0"/>
              </a:rPr>
              <a:t>พื้นที่ </a:t>
            </a:r>
            <a:r>
              <a:rPr lang="en-US" sz="1050" b="1" dirty="0">
                <a:latin typeface="Tahoma" pitchFamily="34" charset="0"/>
                <a:cs typeface="Tahoma" pitchFamily="34" charset="0"/>
              </a:rPr>
              <a:t>1,900</a:t>
            </a:r>
            <a:r>
              <a:rPr lang="th-TH" sz="1050" b="1" dirty="0">
                <a:latin typeface="Tahoma" pitchFamily="34" charset="0"/>
                <a:cs typeface="Tahoma" pitchFamily="34" charset="0"/>
              </a:rPr>
              <a:t>ไร่  เงินลงทุน 125</a:t>
            </a:r>
            <a:r>
              <a:rPr lang="en-US" sz="1050" b="1" dirty="0">
                <a:latin typeface="Tahoma" pitchFamily="34" charset="0"/>
                <a:cs typeface="Tahoma" pitchFamily="34" charset="0"/>
              </a:rPr>
              <a:t>,</a:t>
            </a:r>
            <a:r>
              <a:rPr lang="th-TH" sz="1050" b="1" dirty="0">
                <a:latin typeface="Tahoma" pitchFamily="34" charset="0"/>
                <a:cs typeface="Tahoma" pitchFamily="34" charset="0"/>
              </a:rPr>
              <a:t>500 ล้านบาท</a:t>
            </a:r>
            <a:endParaRPr lang="en-US" sz="1050" b="1" dirty="0">
              <a:latin typeface="Tahoma" pitchFamily="34" charset="0"/>
              <a:cs typeface="Tahoma" pitchFamily="34" charset="0"/>
            </a:endParaRPr>
          </a:p>
          <a:p>
            <a:endParaRPr lang="en-US" sz="1050" b="1" dirty="0">
              <a:latin typeface="Tahoma" pitchFamily="34" charset="0"/>
              <a:cs typeface="Tahoma" pitchFamily="34" charset="0"/>
            </a:endParaRPr>
          </a:p>
          <a:p>
            <a:endParaRPr lang="th-TH" sz="1050" b="1" dirty="0">
              <a:latin typeface="Tahoma" pitchFamily="34" charset="0"/>
              <a:cs typeface="Tahoma" pitchFamily="34" charset="0"/>
            </a:endParaRPr>
          </a:p>
          <a:p>
            <a:endParaRPr lang="th-TH" sz="11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1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8AD8101-52BE-4E33-808A-1C949C0BB026}"/>
              </a:ext>
            </a:extLst>
          </p:cNvPr>
          <p:cNvSpPr/>
          <p:nvPr/>
        </p:nvSpPr>
        <p:spPr>
          <a:xfrm>
            <a:off x="3570364" y="1344165"/>
            <a:ext cx="79168" cy="547072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39B4CEC5-3BBF-409B-82A8-B4C80B127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68" y="1845305"/>
            <a:ext cx="2926693" cy="2129504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3F929457-89A2-4542-9F7F-A4E4A527F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68" y="4430697"/>
            <a:ext cx="2926693" cy="216979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5">
            <a:extLst>
              <a:ext uri="{FF2B5EF4-FFF2-40B4-BE49-F238E27FC236}">
                <a16:creationId xmlns:a16="http://schemas.microsoft.com/office/drawing/2014/main" id="{26B1C91C-31CD-4E3E-A5EB-D850F4577A23}"/>
              </a:ext>
            </a:extLst>
          </p:cNvPr>
          <p:cNvSpPr/>
          <p:nvPr/>
        </p:nvSpPr>
        <p:spPr>
          <a:xfrm>
            <a:off x="356501" y="3694592"/>
            <a:ext cx="1401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Smart Park</a:t>
            </a:r>
            <a:r>
              <a:rPr lang="th-TH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18A3877C-4F05-44A7-A717-F5789EE1DE37}"/>
              </a:ext>
            </a:extLst>
          </p:cNvPr>
          <p:cNvSpPr/>
          <p:nvPr/>
        </p:nvSpPr>
        <p:spPr>
          <a:xfrm>
            <a:off x="414670" y="6273078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HSIE 4</a:t>
            </a:r>
            <a:endParaRPr lang="en-US" sz="16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78225DF2-351F-4DE5-A586-730BE3A046F9}"/>
              </a:ext>
            </a:extLst>
          </p:cNvPr>
          <p:cNvSpPr/>
          <p:nvPr/>
        </p:nvSpPr>
        <p:spPr>
          <a:xfrm>
            <a:off x="46737" y="770747"/>
            <a:ext cx="3704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นิคมอุตสาหกรรมที่จะยกระดับเป็นเขตส่งเสริม ปี 2560</a:t>
            </a:r>
          </a:p>
          <a:p>
            <a:pPr algn="ctr"/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พื้นที่ประมาณ 3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366 ไร่ เงินลงทุนประมาณ 211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473 ล้านบาท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B8B356DC-3EC6-453A-9BF6-FAACAD81BD74}"/>
              </a:ext>
            </a:extLst>
          </p:cNvPr>
          <p:cNvSpPr txBox="1"/>
          <p:nvPr/>
        </p:nvSpPr>
        <p:spPr>
          <a:xfrm>
            <a:off x="730770" y="5399460"/>
            <a:ext cx="65513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85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500</a:t>
            </a:r>
            <a:endParaRPr lang="en-US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F252408A-C370-4C64-9092-535B6FCE4554}"/>
              </a:ext>
            </a:extLst>
          </p:cNvPr>
          <p:cNvSpPr txBox="1"/>
          <p:nvPr/>
        </p:nvSpPr>
        <p:spPr>
          <a:xfrm>
            <a:off x="2238395" y="4767239"/>
            <a:ext cx="60057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18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000</a:t>
            </a:r>
            <a:endParaRPr lang="en-US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extBox 21">
            <a:extLst>
              <a:ext uri="{FF2B5EF4-FFF2-40B4-BE49-F238E27FC236}">
                <a16:creationId xmlns:a16="http://schemas.microsoft.com/office/drawing/2014/main" id="{65F1FD2D-BE05-4BF5-9116-8525DCD8C17B}"/>
              </a:ext>
            </a:extLst>
          </p:cNvPr>
          <p:cNvSpPr txBox="1"/>
          <p:nvPr/>
        </p:nvSpPr>
        <p:spPr>
          <a:xfrm>
            <a:off x="2409582" y="5694302"/>
            <a:ext cx="60057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22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000</a:t>
            </a:r>
            <a:endParaRPr lang="en-US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D03F28B7-6AF6-494D-B1C3-80EC88D6E309}"/>
              </a:ext>
            </a:extLst>
          </p:cNvPr>
          <p:cNvSpPr txBox="1"/>
          <p:nvPr/>
        </p:nvSpPr>
        <p:spPr>
          <a:xfrm>
            <a:off x="3010158" y="2001976"/>
            <a:ext cx="62264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45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217</a:t>
            </a:r>
            <a:endParaRPr lang="en-US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id="{7156B325-67D6-4C09-9980-EDF00973D7B7}"/>
              </a:ext>
            </a:extLst>
          </p:cNvPr>
          <p:cNvSpPr txBox="1"/>
          <p:nvPr/>
        </p:nvSpPr>
        <p:spPr>
          <a:xfrm>
            <a:off x="484022" y="2763314"/>
            <a:ext cx="52187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954</a:t>
            </a:r>
            <a:endParaRPr lang="en-US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3F146B83-0235-4DA8-A495-2FCB4580DCB1}"/>
              </a:ext>
            </a:extLst>
          </p:cNvPr>
          <p:cNvSpPr txBox="1"/>
          <p:nvPr/>
        </p:nvSpPr>
        <p:spPr>
          <a:xfrm>
            <a:off x="1007712" y="3088150"/>
            <a:ext cx="60057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364</a:t>
            </a:r>
            <a:endParaRPr lang="en-US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Box 25">
            <a:extLst>
              <a:ext uri="{FF2B5EF4-FFF2-40B4-BE49-F238E27FC236}">
                <a16:creationId xmlns:a16="http://schemas.microsoft.com/office/drawing/2014/main" id="{9540DB48-BD2D-4169-8C4C-6C2807105E82}"/>
              </a:ext>
            </a:extLst>
          </p:cNvPr>
          <p:cNvSpPr txBox="1"/>
          <p:nvPr/>
        </p:nvSpPr>
        <p:spPr>
          <a:xfrm>
            <a:off x="1925521" y="1751408"/>
            <a:ext cx="49875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280</a:t>
            </a:r>
            <a:endParaRPr lang="en-US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TextBox 26">
            <a:extLst>
              <a:ext uri="{FF2B5EF4-FFF2-40B4-BE49-F238E27FC236}">
                <a16:creationId xmlns:a16="http://schemas.microsoft.com/office/drawing/2014/main" id="{7E4331C4-71D6-4D30-A483-392197ED348A}"/>
              </a:ext>
            </a:extLst>
          </p:cNvPr>
          <p:cNvSpPr txBox="1"/>
          <p:nvPr/>
        </p:nvSpPr>
        <p:spPr>
          <a:xfrm>
            <a:off x="2708262" y="3248426"/>
            <a:ext cx="53478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078</a:t>
            </a:r>
            <a:endParaRPr lang="en-US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extBox 28">
            <a:extLst>
              <a:ext uri="{FF2B5EF4-FFF2-40B4-BE49-F238E27FC236}">
                <a16:creationId xmlns:a16="http://schemas.microsoft.com/office/drawing/2014/main" id="{5E827954-6A02-476B-8A6F-E528070DF725}"/>
              </a:ext>
            </a:extLst>
          </p:cNvPr>
          <p:cNvSpPr txBox="1"/>
          <p:nvPr/>
        </p:nvSpPr>
        <p:spPr>
          <a:xfrm>
            <a:off x="2924429" y="2710490"/>
            <a:ext cx="49824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080</a:t>
            </a:r>
            <a:endParaRPr lang="en-US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9" name="Picture 11">
            <a:extLst>
              <a:ext uri="{FF2B5EF4-FFF2-40B4-BE49-F238E27FC236}">
                <a16:creationId xmlns:a16="http://schemas.microsoft.com/office/drawing/2014/main" id="{9C0C3CC5-2BB6-460E-B0EA-471BC8A653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360"/>
          <a:stretch/>
        </p:blipFill>
        <p:spPr>
          <a:xfrm>
            <a:off x="3971301" y="1813356"/>
            <a:ext cx="4084876" cy="49862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TextBox 97">
            <a:extLst>
              <a:ext uri="{FF2B5EF4-FFF2-40B4-BE49-F238E27FC236}">
                <a16:creationId xmlns:a16="http://schemas.microsoft.com/office/drawing/2014/main" id="{3BC534AE-F537-41A4-BDD0-02F320C091F5}"/>
              </a:ext>
            </a:extLst>
          </p:cNvPr>
          <p:cNvSpPr txBox="1"/>
          <p:nvPr/>
        </p:nvSpPr>
        <p:spPr bwMode="auto">
          <a:xfrm>
            <a:off x="3588571" y="672637"/>
            <a:ext cx="4638861" cy="546507"/>
          </a:xfrm>
          <a:prstGeom prst="rect">
            <a:avLst/>
          </a:prstGeom>
          <a:noFill/>
          <a:extLst/>
        </p:spPr>
        <p:txBody>
          <a:bodyPr wrap="none" lIns="84024" tIns="42011" rIns="84024" bIns="42011" rtlCol="0">
            <a:spAutoFit/>
          </a:bodyPr>
          <a:lstStyle>
            <a:defPPr>
              <a:defRPr lang="en-US"/>
            </a:defPPr>
            <a:lvl1pPr>
              <a:defRPr sz="3200" b="1"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defRPr>
            </a:lvl1pPr>
          </a:lstStyle>
          <a:p>
            <a:pPr algn="ctr"/>
            <a:r>
              <a:rPr lang="th-TH" sz="30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เขตส่งเสริม</a:t>
            </a:r>
            <a:r>
              <a:rPr lang="en-US" sz="30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th-TH" sz="30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ในพื้นที่ </a:t>
            </a:r>
            <a:r>
              <a:rPr lang="en-US" sz="30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EEC </a:t>
            </a:r>
            <a:r>
              <a:rPr lang="th-TH" sz="30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ในปี 2560-256</a:t>
            </a:r>
            <a:r>
              <a:rPr lang="en-US" sz="30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4</a:t>
            </a:r>
            <a:endParaRPr lang="th-TH" sz="3000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7" name="TextBox 10">
            <a:extLst>
              <a:ext uri="{FF2B5EF4-FFF2-40B4-BE49-F238E27FC236}">
                <a16:creationId xmlns:a16="http://schemas.microsoft.com/office/drawing/2014/main" id="{8A073E67-CF01-4FA1-A141-2FAC40E5C92C}"/>
              </a:ext>
            </a:extLst>
          </p:cNvPr>
          <p:cNvSpPr txBox="1"/>
          <p:nvPr/>
        </p:nvSpPr>
        <p:spPr>
          <a:xfrm>
            <a:off x="5247907" y="553894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1</a:t>
            </a:r>
            <a:endParaRPr lang="en-US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8" name="TextBox 29">
            <a:extLst>
              <a:ext uri="{FF2B5EF4-FFF2-40B4-BE49-F238E27FC236}">
                <a16:creationId xmlns:a16="http://schemas.microsoft.com/office/drawing/2014/main" id="{E995248C-0FFB-42CC-A00E-C166A3A0A43B}"/>
              </a:ext>
            </a:extLst>
          </p:cNvPr>
          <p:cNvSpPr txBox="1"/>
          <p:nvPr/>
        </p:nvSpPr>
        <p:spPr>
          <a:xfrm>
            <a:off x="6111159" y="482701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en-US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3D01A6A1-5C01-482D-935C-DD18D6EDA95A}"/>
              </a:ext>
            </a:extLst>
          </p:cNvPr>
          <p:cNvSpPr/>
          <p:nvPr/>
        </p:nvSpPr>
        <p:spPr>
          <a:xfrm>
            <a:off x="5285484" y="5843744"/>
            <a:ext cx="228600" cy="36933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E07CC21F-674D-4DEC-89BC-66371232BEB3}"/>
              </a:ext>
            </a:extLst>
          </p:cNvPr>
          <p:cNvSpPr/>
          <p:nvPr/>
        </p:nvSpPr>
        <p:spPr>
          <a:xfrm>
            <a:off x="6148736" y="5157944"/>
            <a:ext cx="2286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3E900EFB-3358-4F06-8FA0-FC31C4092B48}"/>
              </a:ext>
            </a:extLst>
          </p:cNvPr>
          <p:cNvSpPr/>
          <p:nvPr/>
        </p:nvSpPr>
        <p:spPr>
          <a:xfrm>
            <a:off x="4082138" y="1067268"/>
            <a:ext cx="3787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พื้นที่ประมาณ 30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000 ไร่ </a:t>
            </a:r>
          </a:p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เงินลงทุนประมาณ 50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0,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000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ล้านบาท 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AA0480A1-BDE2-424D-A5A1-E3E388D0DBC1}"/>
              </a:ext>
            </a:extLst>
          </p:cNvPr>
          <p:cNvGrpSpPr/>
          <p:nvPr/>
        </p:nvGrpSpPr>
        <p:grpSpPr>
          <a:xfrm>
            <a:off x="7662957" y="672638"/>
            <a:ext cx="4452848" cy="6048842"/>
            <a:chOff x="8576757" y="-221290"/>
            <a:chExt cx="2417312" cy="7146772"/>
          </a:xfrm>
        </p:grpSpPr>
        <p:sp>
          <p:nvSpPr>
            <p:cNvPr id="43" name="Rectangle 19">
              <a:extLst>
                <a:ext uri="{FF2B5EF4-FFF2-40B4-BE49-F238E27FC236}">
                  <a16:creationId xmlns:a16="http://schemas.microsoft.com/office/drawing/2014/main" id="{81DE4E1F-D3F4-4807-AD28-A0F0B0F1CC01}"/>
                </a:ext>
              </a:extLst>
            </p:cNvPr>
            <p:cNvSpPr/>
            <p:nvPr/>
          </p:nvSpPr>
          <p:spPr>
            <a:xfrm>
              <a:off x="9190445" y="5161600"/>
              <a:ext cx="1797083" cy="1763882"/>
            </a:xfrm>
            <a:prstGeom prst="rect">
              <a:avLst/>
            </a:prstGeom>
            <a:solidFill>
              <a:srgbClr val="99FFCC"/>
            </a:solidFill>
          </p:spPr>
          <p:txBody>
            <a:bodyPr wrap="square">
              <a:spAutoFit/>
            </a:bodyPr>
            <a:lstStyle/>
            <a:p>
              <a:r>
                <a:rPr lang="th-TH" sz="1400" b="1" dirty="0">
                  <a:solidFill>
                    <a:srgbClr val="0000FF"/>
                  </a:solidFill>
                  <a:latin typeface="TH SarabunPSK" panose="020B0500040200020003" pitchFamily="34" charset="-34"/>
                  <a:cs typeface="TH SarabunPSK" pitchFamily="34" charset="-34"/>
                </a:rPr>
                <a:t>-นิคมฯใหม่ </a:t>
              </a:r>
              <a:r>
                <a:rPr lang="th-TH" sz="1400" dirty="0">
                  <a:latin typeface="TH SarabunPSK" panose="020B0500040200020003" pitchFamily="34" charset="-34"/>
                  <a:cs typeface="TH SarabunPSK" pitchFamily="34" charset="-34"/>
                </a:rPr>
                <a:t>ที่อยู่ระหว่างการเสนอขอจัดตั้งเป็นนิคมฯ</a:t>
              </a:r>
            </a:p>
            <a:p>
              <a:r>
                <a:rPr lang="th-TH" sz="1400" dirty="0">
                  <a:latin typeface="TH SarabunPSK" panose="020B0500040200020003" pitchFamily="34" charset="-34"/>
                  <a:cs typeface="TH SarabunPSK" pitchFamily="34" charset="-34"/>
                </a:rPr>
                <a:t>12.นิคมอุตสาหกรรมซี พี จ.ระยอง </a:t>
              </a:r>
            </a:p>
            <a:p>
              <a:r>
                <a:rPr lang="th-TH" sz="1400" dirty="0">
                  <a:latin typeface="TH SarabunPSK" panose="020B0500040200020003" pitchFamily="34" charset="-34"/>
                  <a:cs typeface="TH SarabunPSK" pitchFamily="34" charset="-34"/>
                </a:rPr>
                <a:t>13.นิคมอุตสาหกรรมโรจนะ จ.ชลบุรี</a:t>
              </a:r>
            </a:p>
            <a:p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พื้นที่ประมาณ 3</a:t>
              </a:r>
              <a:r>
                <a:rPr lang="en-US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,</a:t>
              </a:r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900  ไร่    เงินลงทุนประมาณ 35</a:t>
              </a:r>
              <a:r>
                <a:rPr lang="en-US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,</a:t>
              </a:r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000 ล้านบาท </a:t>
              </a:r>
              <a:endPara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en-US" sz="1600" dirty="0">
                  <a:latin typeface="TH SarabunPSK" panose="020B0500040200020003" pitchFamily="34" charset="-34"/>
                  <a:cs typeface="TH SarabunPSK" pitchFamily="34" charset="-34"/>
                </a:rPr>
                <a:t>14.</a:t>
              </a:r>
              <a:r>
                <a:rPr lang="th-TH" sz="1600" dirty="0">
                  <a:latin typeface="TH SarabunPSK" panose="020B0500040200020003" pitchFamily="34" charset="-34"/>
                  <a:cs typeface="TH SarabunPSK" pitchFamily="34" charset="-34"/>
                </a:rPr>
                <a:t>นิคมฯ อื่นๆ</a:t>
              </a:r>
              <a:endParaRPr lang="en-US" sz="1400" dirty="0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44" name="Rectangle 18">
              <a:extLst>
                <a:ext uri="{FF2B5EF4-FFF2-40B4-BE49-F238E27FC236}">
                  <a16:creationId xmlns:a16="http://schemas.microsoft.com/office/drawing/2014/main" id="{818912F9-1598-4416-98F9-8FFE2DA836C0}"/>
                </a:ext>
              </a:extLst>
            </p:cNvPr>
            <p:cNvSpPr/>
            <p:nvPr/>
          </p:nvSpPr>
          <p:spPr>
            <a:xfrm>
              <a:off x="9179583" y="2380877"/>
              <a:ext cx="1814486" cy="2756065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>
              <a:spAutoFit/>
            </a:bodyPr>
            <a:lstStyle/>
            <a:p>
              <a:r>
                <a:rPr lang="th-TH" sz="1400" b="1" dirty="0">
                  <a:latin typeface="TH SarabunPSK" panose="020B0500040200020003" pitchFamily="34" charset="-34"/>
                  <a:cs typeface="TH SarabunPSK" pitchFamily="34" charset="-34"/>
                </a:rPr>
                <a:t>6.นิคมฯเหมราชระยอง 36  จ.ระยอง </a:t>
              </a:r>
            </a:p>
            <a:p>
              <a:r>
                <a:rPr lang="th-TH" sz="1400" b="1" dirty="0">
                  <a:latin typeface="TH SarabunPSK" panose="020B0500040200020003" pitchFamily="34" charset="-34"/>
                  <a:cs typeface="TH SarabunPSK" pitchFamily="34" charset="-34"/>
                </a:rPr>
                <a:t>7.นิคมฯมระยอง (บ้านค่าย)  จ.ระยอง </a:t>
              </a:r>
            </a:p>
            <a:p>
              <a:r>
                <a:rPr lang="th-TH" sz="1400" b="1" dirty="0">
                  <a:latin typeface="TH SarabunPSK" panose="020B0500040200020003" pitchFamily="34" charset="-34"/>
                  <a:cs typeface="TH SarabunPSK" pitchFamily="34" charset="-34"/>
                </a:rPr>
                <a:t>8.นิคมฯเหมราชอีส</a:t>
              </a:r>
              <a:r>
                <a:rPr lang="th-TH" sz="1400" b="1" dirty="0" err="1">
                  <a:latin typeface="TH SarabunPSK" panose="020B0500040200020003" pitchFamily="34" charset="-34"/>
                  <a:cs typeface="TH SarabunPSK" pitchFamily="34" charset="-34"/>
                </a:rPr>
                <a:t>เทิร์น</a:t>
              </a:r>
              <a:r>
                <a:rPr lang="th-TH" sz="1400" b="1" dirty="0">
                  <a:latin typeface="TH SarabunPSK" panose="020B0500040200020003" pitchFamily="34" charset="-34"/>
                  <a:cs typeface="TH SarabunPSK" pitchFamily="34" charset="-34"/>
                </a:rPr>
                <a:t>ซีบอร์ด 3 </a:t>
              </a:r>
            </a:p>
            <a:p>
              <a:r>
                <a:rPr lang="th-TH" sz="1400" b="1" dirty="0">
                  <a:latin typeface="TH SarabunPSK" panose="020B0500040200020003" pitchFamily="34" charset="-34"/>
                  <a:cs typeface="TH SarabunPSK" pitchFamily="34" charset="-34"/>
                </a:rPr>
                <a:t>   จ.ระยอง </a:t>
              </a:r>
            </a:p>
            <a:p>
              <a:r>
                <a:rPr lang="th-TH" sz="1400" b="1" dirty="0">
                  <a:latin typeface="TH SarabunPSK" panose="020B0500040200020003" pitchFamily="34" charset="-34"/>
                  <a:cs typeface="TH SarabunPSK" pitchFamily="34" charset="-34"/>
                </a:rPr>
                <a:t>9.นิคมฯยามา</a:t>
              </a:r>
              <a:r>
                <a:rPr lang="th-TH" sz="1400" b="1" dirty="0" err="1">
                  <a:latin typeface="TH SarabunPSK" panose="020B0500040200020003" pitchFamily="34" charset="-34"/>
                  <a:cs typeface="TH SarabunPSK" pitchFamily="34" charset="-34"/>
                </a:rPr>
                <a:t>โตะ</a:t>
              </a:r>
              <a:r>
                <a:rPr lang="th-TH" sz="1400" b="1" dirty="0">
                  <a:latin typeface="TH SarabunPSK" panose="020B0500040200020003" pitchFamily="34" charset="-34"/>
                  <a:cs typeface="TH SarabunPSK" pitchFamily="34" charset="-34"/>
                </a:rPr>
                <a:t> </a:t>
              </a:r>
              <a:r>
                <a:rPr lang="th-TH" sz="1400" b="1" dirty="0" err="1">
                  <a:latin typeface="TH SarabunPSK" panose="020B0500040200020003" pitchFamily="34" charset="-34"/>
                  <a:cs typeface="TH SarabunPSK" pitchFamily="34" charset="-34"/>
                </a:rPr>
                <a:t>อินดัสทรีส์</a:t>
              </a:r>
              <a:r>
                <a:rPr lang="th-TH" sz="1400" b="1" dirty="0">
                  <a:latin typeface="TH SarabunPSK" panose="020B0500040200020003" pitchFamily="34" charset="-34"/>
                  <a:cs typeface="TH SarabunPSK" pitchFamily="34" charset="-34"/>
                </a:rPr>
                <a:t> จ.ชลบุรี </a:t>
              </a:r>
            </a:p>
            <a:p>
              <a:r>
                <a:rPr lang="th-TH" sz="1400" b="1" dirty="0">
                  <a:latin typeface="TH SarabunPSK" panose="020B0500040200020003" pitchFamily="34" charset="-34"/>
                  <a:cs typeface="TH SarabunPSK" pitchFamily="34" charset="-34"/>
                </a:rPr>
                <a:t>10.นิคมฯบ้านบึง จ.ชลบุรี</a:t>
              </a:r>
            </a:p>
            <a:p>
              <a:r>
                <a:rPr lang="th-TH" sz="1400" b="1" dirty="0">
                  <a:latin typeface="TH SarabunPSK" panose="020B0500040200020003" pitchFamily="34" charset="-34"/>
                  <a:cs typeface="TH SarabunPSK" pitchFamily="34" charset="-34"/>
                </a:rPr>
                <a:t>11.นิคมฯ ที </a:t>
              </a:r>
              <a:r>
                <a:rPr lang="th-TH" sz="1400" b="1" dirty="0" err="1">
                  <a:latin typeface="TH SarabunPSK" panose="020B0500040200020003" pitchFamily="34" charset="-34"/>
                  <a:cs typeface="TH SarabunPSK" pitchFamily="34" charset="-34"/>
                </a:rPr>
                <a:t>เอฟ</a:t>
              </a:r>
              <a:r>
                <a:rPr lang="th-TH" sz="1400" b="1" dirty="0">
                  <a:latin typeface="TH SarabunPSK" panose="020B0500040200020003" pitchFamily="34" charset="-34"/>
                  <a:cs typeface="TH SarabunPSK" pitchFamily="34" charset="-34"/>
                </a:rPr>
                <a:t> ดี 2  จ.ฉะเชิงเทรา</a:t>
              </a:r>
            </a:p>
            <a:p>
              <a:r>
                <a:rPr lang="th-TH" sz="1400" b="1" dirty="0">
                  <a:solidFill>
                    <a:srgbClr val="0000FF"/>
                  </a:solidFill>
                  <a:latin typeface="TH SarabunPSK" panose="020B0500040200020003" pitchFamily="34" charset="-34"/>
                  <a:cs typeface="TH SarabunPSK" pitchFamily="34" charset="-34"/>
                </a:rPr>
                <a:t>และนิคมฯที่เปิดดำเนินการแล้วและมีพื้นที่เหลือ</a:t>
              </a:r>
              <a:endParaRPr lang="en-US" sz="1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itchFamily="34" charset="-34"/>
              </a:endParaRPr>
            </a:p>
            <a:p>
              <a:r>
                <a:rPr lang="th-TH" sz="16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itchFamily="34" charset="-34"/>
                </a:rPr>
                <a:t>พื้นที่ประมาณ 2</a:t>
              </a:r>
              <a:r>
                <a:rPr lang="en-US" sz="16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itchFamily="34" charset="-34"/>
                </a:rPr>
                <a:t>8</a:t>
              </a:r>
              <a:r>
                <a:rPr lang="th-TH" sz="16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itchFamily="34" charset="-34"/>
                </a:rPr>
                <a:t>,026 ไร่ </a:t>
              </a:r>
            </a:p>
            <a:p>
              <a:r>
                <a:rPr lang="th-TH" sz="16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itchFamily="34" charset="-34"/>
                </a:rPr>
                <a:t>เงินลงทุนประมาณ </a:t>
              </a:r>
              <a:r>
                <a:rPr lang="en-US" sz="16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itchFamily="34" charset="-34"/>
                </a:rPr>
                <a:t>33</a:t>
              </a:r>
              <a:r>
                <a:rPr lang="th-TH" sz="16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itchFamily="34" charset="-34"/>
                </a:rPr>
                <a:t>5,000   ล้านบาท</a:t>
              </a:r>
            </a:p>
          </p:txBody>
        </p:sp>
        <p:sp>
          <p:nvSpPr>
            <p:cNvPr id="45" name="Rectangle 12">
              <a:extLst>
                <a:ext uri="{FF2B5EF4-FFF2-40B4-BE49-F238E27FC236}">
                  <a16:creationId xmlns:a16="http://schemas.microsoft.com/office/drawing/2014/main" id="{DBFDC30E-E553-46B1-ADD1-520DE7203B7C}"/>
                </a:ext>
              </a:extLst>
            </p:cNvPr>
            <p:cNvSpPr/>
            <p:nvPr/>
          </p:nvSpPr>
          <p:spPr>
            <a:xfrm>
              <a:off x="9152887" y="-177723"/>
              <a:ext cx="1834641" cy="25355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 </a:t>
              </a:r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นิคมฯอมตะนคร 2</a:t>
              </a:r>
              <a:endPara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en-US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</a:t>
              </a:r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จ.ชลบุรี พื้นที่ 8</a:t>
              </a:r>
              <a:r>
                <a:rPr lang="en-US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,</a:t>
              </a:r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200</a:t>
              </a:r>
              <a:r>
                <a:rPr lang="en-US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ไร่ </a:t>
              </a:r>
            </a:p>
            <a:p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</a:t>
              </a:r>
              <a:r>
                <a:rPr lang="th-TH" sz="1600" b="1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 </a:t>
              </a:r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นิคมฯ ปิ่นทอง  4</a:t>
              </a:r>
              <a:endPara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en-US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</a:t>
              </a:r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จ.ชลบุรี พื้นที่ 654 ไร่ </a:t>
              </a:r>
            </a:p>
            <a:p>
              <a:r>
                <a:rPr lang="en-US" sz="1600" b="1" dirty="0">
                  <a:solidFill>
                    <a:srgbClr val="7030A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</a:t>
              </a:r>
              <a:r>
                <a:rPr lang="th-TH" sz="1600" b="1" dirty="0">
                  <a:solidFill>
                    <a:srgbClr val="7030A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 </a:t>
              </a:r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นิคมฯ ปิ่นทอง 5</a:t>
              </a:r>
              <a:endPara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en-US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</a:t>
              </a:r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จ.ชลบุรี  พื้นที่ 500 ไร่</a:t>
              </a:r>
              <a:endPara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16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พื้นที่ประมาณ 10</a:t>
              </a:r>
              <a:r>
                <a:rPr lang="en-US" sz="16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,</a:t>
              </a:r>
              <a:r>
                <a:rPr lang="th-TH" sz="16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296 ไร่ เงินลงทุนประมาณ 120</a:t>
              </a:r>
              <a:r>
                <a:rPr lang="en-US" sz="16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,</a:t>
              </a:r>
              <a:r>
                <a:rPr lang="th-TH" sz="16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000 ล้านบาท</a:t>
              </a:r>
            </a:p>
          </p:txBody>
        </p:sp>
        <p:sp>
          <p:nvSpPr>
            <p:cNvPr id="46" name="Rectangle 8">
              <a:extLst>
                <a:ext uri="{FF2B5EF4-FFF2-40B4-BE49-F238E27FC236}">
                  <a16:creationId xmlns:a16="http://schemas.microsoft.com/office/drawing/2014/main" id="{CE2D7983-7983-43C2-8550-50C707EA9120}"/>
                </a:ext>
              </a:extLst>
            </p:cNvPr>
            <p:cNvSpPr/>
            <p:nvPr/>
          </p:nvSpPr>
          <p:spPr>
            <a:xfrm flipH="1">
              <a:off x="8957108" y="-177722"/>
              <a:ext cx="33037" cy="710320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8" name="Rounded Rectangle 9">
              <a:extLst>
                <a:ext uri="{FF2B5EF4-FFF2-40B4-BE49-F238E27FC236}">
                  <a16:creationId xmlns:a16="http://schemas.microsoft.com/office/drawing/2014/main" id="{4C1A2F62-DA5C-4085-88A7-015F9FCF7BA0}"/>
                </a:ext>
              </a:extLst>
            </p:cNvPr>
            <p:cNvSpPr/>
            <p:nvPr/>
          </p:nvSpPr>
          <p:spPr>
            <a:xfrm>
              <a:off x="8576757" y="5466609"/>
              <a:ext cx="584251" cy="650630"/>
            </a:xfrm>
            <a:prstGeom prst="roundRect">
              <a:avLst/>
            </a:prstGeom>
            <a:solidFill>
              <a:srgbClr val="99FFC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25</a:t>
              </a:r>
              <a:r>
                <a:rPr lang="en-US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62-64</a:t>
              </a:r>
              <a:endPara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B8752CDA-BCED-4830-86F7-572388A6FC48}"/>
                </a:ext>
              </a:extLst>
            </p:cNvPr>
            <p:cNvSpPr/>
            <p:nvPr/>
          </p:nvSpPr>
          <p:spPr>
            <a:xfrm>
              <a:off x="8868883" y="-221290"/>
              <a:ext cx="2118646" cy="5358214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7" name="Rounded Rectangle 6">
              <a:extLst>
                <a:ext uri="{FF2B5EF4-FFF2-40B4-BE49-F238E27FC236}">
                  <a16:creationId xmlns:a16="http://schemas.microsoft.com/office/drawing/2014/main" id="{7897B28F-DDFF-4CE6-BEA7-968CFCD708FC}"/>
                </a:ext>
              </a:extLst>
            </p:cNvPr>
            <p:cNvSpPr/>
            <p:nvPr/>
          </p:nvSpPr>
          <p:spPr>
            <a:xfrm>
              <a:off x="8596114" y="2950216"/>
              <a:ext cx="584251" cy="722445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2561 Q2</a:t>
              </a:r>
              <a:endPara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9" name="Rounded Rectangle 5">
              <a:extLst>
                <a:ext uri="{FF2B5EF4-FFF2-40B4-BE49-F238E27FC236}">
                  <a16:creationId xmlns:a16="http://schemas.microsoft.com/office/drawing/2014/main" id="{5C24D4BD-DB3B-4C99-9594-5784EF7168B7}"/>
                </a:ext>
              </a:extLst>
            </p:cNvPr>
            <p:cNvSpPr/>
            <p:nvPr/>
          </p:nvSpPr>
          <p:spPr>
            <a:xfrm>
              <a:off x="8596115" y="713856"/>
              <a:ext cx="584251" cy="65063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256</a:t>
              </a:r>
              <a:r>
                <a:rPr lang="en-US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 Q1</a:t>
              </a:r>
              <a:endPara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3ECB6ED7-8245-4745-A574-1606D4B7B5F8}"/>
              </a:ext>
            </a:extLst>
          </p:cNvPr>
          <p:cNvSpPr/>
          <p:nvPr/>
        </p:nvSpPr>
        <p:spPr>
          <a:xfrm>
            <a:off x="3177011" y="4089080"/>
            <a:ext cx="996841" cy="2597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2560</a:t>
            </a:r>
          </a:p>
        </p:txBody>
      </p: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515D7A5F-5B06-4D1A-8F59-A1ABF9E4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2A35-A359-4B27-A9D6-D65D82871BA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886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E17C1-39CE-4582-B077-09F84D88EBB6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CD1C0-4810-4898-BBDB-4242E29B8DB7}"/>
              </a:ext>
            </a:extLst>
          </p:cNvPr>
          <p:cNvSpPr txBox="1"/>
          <p:nvPr/>
        </p:nvSpPr>
        <p:spPr>
          <a:xfrm>
            <a:off x="282158" y="318735"/>
            <a:ext cx="9203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วาระ</a:t>
            </a: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 4.4 คู่มือการจัดตั้งเขตส่งเสริมอุตสาหกรรมเป้าหมายในพื้นที่ </a:t>
            </a:r>
            <a:r>
              <a:rPr lang="en-US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EEC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D1B8CE-6F14-47A3-88A8-DB761FB50E23}"/>
              </a:ext>
            </a:extLst>
          </p:cNvPr>
          <p:cNvCxnSpPr/>
          <p:nvPr/>
        </p:nvCxnSpPr>
        <p:spPr>
          <a:xfrm>
            <a:off x="0" y="903950"/>
            <a:ext cx="9138775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3502DC6-EB15-4FF2-A894-6432232D66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49" y="5386424"/>
            <a:ext cx="2620967" cy="1529989"/>
          </a:xfrm>
          <a:prstGeom prst="rect">
            <a:avLst/>
          </a:prstGeom>
        </p:spPr>
      </p:pic>
      <p:sp>
        <p:nvSpPr>
          <p:cNvPr id="10" name="WordArt 23">
            <a:extLst>
              <a:ext uri="{FF2B5EF4-FFF2-40B4-BE49-F238E27FC236}">
                <a16:creationId xmlns:a16="http://schemas.microsoft.com/office/drawing/2014/main" id="{FE17F10A-72D8-469D-81A2-CB8F125211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2289" y="903950"/>
            <a:ext cx="8543925" cy="6286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100" dirty="0">
              <a:ln w="12700">
                <a:solidFill>
                  <a:srgbClr val="DBF5F9">
                    <a:lumMod val="50000"/>
                  </a:srgbClr>
                </a:solidFill>
                <a:prstDash val="solid"/>
              </a:ln>
              <a:latin typeface="Angsana New" pitchFamily="18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D959A-08CC-4E9D-AC04-30DADC8E841C}"/>
              </a:ext>
            </a:extLst>
          </p:cNvPr>
          <p:cNvSpPr/>
          <p:nvPr/>
        </p:nvSpPr>
        <p:spPr>
          <a:xfrm>
            <a:off x="459813" y="1985799"/>
            <a:ext cx="11215715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287338" indent="-287338"/>
            <a:r>
              <a:rPr lang="th-TH" sz="32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เมื่อวันที่ 6 ก.ค. </a:t>
            </a:r>
            <a:r>
              <a:rPr lang="en-US" sz="32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 </a:t>
            </a:r>
            <a:r>
              <a:rPr lang="th-TH" sz="32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ที่ประชุม</a:t>
            </a:r>
            <a:r>
              <a:rPr lang="th-TH" sz="32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คณะกรรมการนโยบาย</a:t>
            </a:r>
            <a:r>
              <a:rPr lang="en-US" sz="32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2/2560 มีมติ</a:t>
            </a:r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เห็นชอบในหลักการการกำหนดหลักเกณฑ์และเงื่อนไขการจัดตั้งเขตส่งเสริม และพื้นที่เขตส่งเสริมเพื่อกิจการอุตสาหกรรม ในระยะแรกในปี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2560 – 2562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5481DE-9249-4690-B3AE-40EB7D3A171C}"/>
              </a:ext>
            </a:extLst>
          </p:cNvPr>
          <p:cNvSpPr/>
          <p:nvPr/>
        </p:nvSpPr>
        <p:spPr>
          <a:xfrm>
            <a:off x="459813" y="3545141"/>
            <a:ext cx="11265408" cy="20621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287338" indent="-287338"/>
            <a:r>
              <a:rPr lang="th-TH" sz="32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มติที่ประชุม </a:t>
            </a:r>
            <a:r>
              <a:rPr lang="th-TH" sz="32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กรศ. </a:t>
            </a:r>
            <a:r>
              <a:rPr lang="th-TH" sz="32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4/2560 เมื่อวันที่ 9 ส.ค. </a:t>
            </a:r>
            <a:r>
              <a:rPr lang="en-US" sz="32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 </a:t>
            </a:r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็นชอบในหลักการของรายละเอียดหลักเกณฑ์และเงื่อนไขการจัดตั้งเขตส่งเสริมอุตสาหกรรมเป้าหมายในพื้นที่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EEC </a:t>
            </a:r>
            <a:r>
              <a:rPr lang="th-TH" sz="32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โดยให้ ฝ่ายเลขานุการ นำข้อคิดเห็นของคณะกรรมการฯ ไปดำเนินการปรับปรุงหลักเกณฑ์จัดตั้งเขตส่งเสริม ร่วมกับทางสำนักงานคณะกรรมการกฤษฎีกา</a:t>
            </a:r>
            <a:endParaRPr lang="en-US" sz="3200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A40AE2-CDF8-4AAE-8637-FA8D2DC37902}"/>
              </a:ext>
            </a:extLst>
          </p:cNvPr>
          <p:cNvSpPr/>
          <p:nvPr/>
        </p:nvSpPr>
        <p:spPr>
          <a:xfrm>
            <a:off x="372692" y="1067411"/>
            <a:ext cx="13548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เรื่องเดิม</a:t>
            </a:r>
            <a:endParaRPr lang="en-US" sz="4000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9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E17C1-39CE-4582-B077-09F84D88EBB6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CD1C0-4810-4898-BBDB-4242E29B8DB7}"/>
              </a:ext>
            </a:extLst>
          </p:cNvPr>
          <p:cNvSpPr txBox="1"/>
          <p:nvPr/>
        </p:nvSpPr>
        <p:spPr>
          <a:xfrm>
            <a:off x="282158" y="318735"/>
            <a:ext cx="9900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วาระ</a:t>
            </a: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 4.4 คู่มือการจัดตั้งเขตส่งเสริมอุตสาหกรรมเป้าหมายในพื้นที่ </a:t>
            </a:r>
            <a:r>
              <a:rPr lang="en-US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EEC (</a:t>
            </a: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ต่อ)</a:t>
            </a:r>
            <a:endParaRPr lang="en-US" sz="3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D1B8CE-6F14-47A3-88A8-DB761FB50E23}"/>
              </a:ext>
            </a:extLst>
          </p:cNvPr>
          <p:cNvCxnSpPr>
            <a:cxnSpLocks/>
          </p:cNvCxnSpPr>
          <p:nvPr/>
        </p:nvCxnSpPr>
        <p:spPr>
          <a:xfrm>
            <a:off x="0" y="903950"/>
            <a:ext cx="10182625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3502DC6-EB15-4FF2-A894-6432232D66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49" y="5386424"/>
            <a:ext cx="2620967" cy="1529989"/>
          </a:xfrm>
          <a:prstGeom prst="rect">
            <a:avLst/>
          </a:prstGeom>
        </p:spPr>
      </p:pic>
      <p:sp>
        <p:nvSpPr>
          <p:cNvPr id="10" name="WordArt 23">
            <a:extLst>
              <a:ext uri="{FF2B5EF4-FFF2-40B4-BE49-F238E27FC236}">
                <a16:creationId xmlns:a16="http://schemas.microsoft.com/office/drawing/2014/main" id="{FE17F10A-72D8-469D-81A2-CB8F125211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2289" y="903950"/>
            <a:ext cx="8543925" cy="6286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100" dirty="0">
              <a:ln w="12700">
                <a:solidFill>
                  <a:srgbClr val="DBF5F9">
                    <a:lumMod val="50000"/>
                  </a:srgbClr>
                </a:solidFill>
                <a:prstDash val="solid"/>
              </a:ln>
              <a:latin typeface="Angsana New" pitchFamily="18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D959A-08CC-4E9D-AC04-30DADC8E841C}"/>
              </a:ext>
            </a:extLst>
          </p:cNvPr>
          <p:cNvSpPr/>
          <p:nvPr/>
        </p:nvSpPr>
        <p:spPr>
          <a:xfrm>
            <a:off x="555569" y="1634946"/>
            <a:ext cx="11215715" cy="36009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287338" indent="-287338"/>
            <a:r>
              <a:rPr lang="en-US" sz="28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8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สกรศ. ได้หารือร่วมกับ สคก. โดยได้นำข้อคิดเห็นของ กรศ. ไปปรับปรุงหลักเกณฑ์จัดตั้งเขตส่งเสริม ในพื้นที่ </a:t>
            </a:r>
            <a:r>
              <a:rPr lang="en-US" sz="28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EEC </a:t>
            </a:r>
            <a:br>
              <a:rPr lang="th-TH" sz="28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โดยได้กำหนดเป็นคู่มือการจัดตั้งเขตส่งเสริมในพื้นที่ </a:t>
            </a:r>
            <a:r>
              <a:rPr lang="en-US" sz="28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EEC </a:t>
            </a:r>
            <a:r>
              <a:rPr lang="th-TH" sz="28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เพื่อเป็นแนวทางและมาตรฐานการปฏิบัติงานของหน่วยงาน ซึ่งครอบคลุมในประเด็นต่างๆ ดังนี้ </a:t>
            </a:r>
          </a:p>
          <a:p>
            <a:pPr marL="1144588" indent="282575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ความหมายของเขตส่งเสริม</a:t>
            </a:r>
          </a:p>
          <a:p>
            <a:pPr marL="1144588" indent="282575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อุตสาหกรรมเป้าหมายในพื้นที่เขตส่งเสริม</a:t>
            </a:r>
          </a:p>
          <a:p>
            <a:pPr marL="1144588" indent="282575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วัตถุประสงค์การจัดตั้งเขตส่งเสริม</a:t>
            </a:r>
          </a:p>
          <a:p>
            <a:pPr marL="1144588" indent="282575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ขั้นตอนการจัดตั้งเขตส่งเสริม	</a:t>
            </a:r>
          </a:p>
          <a:p>
            <a:pPr marL="287338" indent="-287338"/>
            <a:endParaRPr lang="en-US" sz="3200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5481DE-9249-4690-B3AE-40EB7D3A171C}"/>
              </a:ext>
            </a:extLst>
          </p:cNvPr>
          <p:cNvSpPr/>
          <p:nvPr/>
        </p:nvSpPr>
        <p:spPr>
          <a:xfrm>
            <a:off x="555569" y="4693926"/>
            <a:ext cx="11561534" cy="13849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287338" indent="-287338"/>
            <a:r>
              <a:rPr lang="th-TH" sz="28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การกำหนดสิทธิประโยชน์ให้นักลงทุนที่ประกอบกิจการในเขตส่งเสริมในพื้นที่ </a:t>
            </a:r>
            <a:r>
              <a:rPr lang="en-US" sz="28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EEC </a:t>
            </a:r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สกรศ. ได้หารือกับ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BOI </a:t>
            </a:r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และหน่วยงานที่เกี่ยวข้องอื่น เพื่อกำหนดสิทธิประโยชน์ให้มีความแตกต่างระหว่างผู้ประกอบการในและนอกเขตส่งเสริม </a:t>
            </a:r>
            <a:r>
              <a:rPr lang="th-TH" sz="28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ทั้งในรูปแบบภาษี และไม่ใช่ภาษี โดยจะนำเสนอคณะกรรมการ กรศ. พิจารณาในการประชุมครั้งต่อไป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A40AE2-CDF8-4AAE-8637-FA8D2DC37902}"/>
              </a:ext>
            </a:extLst>
          </p:cNvPr>
          <p:cNvSpPr/>
          <p:nvPr/>
        </p:nvSpPr>
        <p:spPr>
          <a:xfrm>
            <a:off x="372692" y="1067411"/>
            <a:ext cx="16642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ข้อเท็จจริง</a:t>
            </a:r>
            <a:endParaRPr lang="en-US" sz="4000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391E57-233F-4C36-94CD-B38806C68246}"/>
              </a:ext>
            </a:extLst>
          </p:cNvPr>
          <p:cNvSpPr/>
          <p:nvPr/>
        </p:nvSpPr>
        <p:spPr>
          <a:xfrm>
            <a:off x="7128790" y="6088559"/>
            <a:ext cx="40687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จึงเรียนมาเพื่อโปรดทราบ</a:t>
            </a:r>
            <a:endParaRPr lang="en-US" sz="4400" b="1" i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8205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581</Words>
  <Application>Microsoft Office PowerPoint</Application>
  <PresentationFormat>Widescreen</PresentationFormat>
  <Paragraphs>98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Angsana New</vt:lpstr>
      <vt:lpstr>Arial</vt:lpstr>
      <vt:lpstr>Calibri</vt:lpstr>
      <vt:lpstr>Calibri Light</vt:lpstr>
      <vt:lpstr>Cordia New</vt:lpstr>
      <vt:lpstr>Tahoma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2017-12-09T06:17:27Z</dcterms:created>
  <dcterms:modified xsi:type="dcterms:W3CDTF">2017-12-09T06:57:09Z</dcterms:modified>
</cp:coreProperties>
</file>